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78" r:id="rId6"/>
    <p:sldId id="263" r:id="rId7"/>
    <p:sldId id="264" r:id="rId8"/>
    <p:sldId id="279" r:id="rId9"/>
    <p:sldId id="267" r:id="rId10"/>
    <p:sldId id="277" r:id="rId11"/>
    <p:sldId id="280" r:id="rId12"/>
    <p:sldId id="275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Светлый стиль 3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18"/>
    <p:restoredTop sz="94658"/>
  </p:normalViewPr>
  <p:slideViewPr>
    <p:cSldViewPr snapToGrid="0" snapToObjects="1">
      <p:cViewPr varScale="1">
        <p:scale>
          <a:sx n="115" d="100"/>
          <a:sy n="115" d="100"/>
        </p:scale>
        <p:origin x="24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22.png>
</file>

<file path=ppt/media/image3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AD3AD-8D36-804E-9BDA-980E548EBA51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87D4D5-170E-1246-806E-81770C516E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1905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7D4D5-170E-1246-806E-81770C516E9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4952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7D4D5-170E-1246-806E-81770C516E9C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023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7D4D5-170E-1246-806E-81770C516E9C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2436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563D2A-041B-EB47-A77B-7CCCCC8854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570C26A-EFAA-6B4E-A5DA-8E389FFB9B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8C6718-7A1B-784D-8628-2EC890694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838116-4103-BB44-BC45-62384F9C8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6CD333E-72E7-3940-907D-E5F2BD461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0004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ACE855-F83C-5D41-BA02-7F2DFEA26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4BDCD61-4A88-5143-9002-7EC778E588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7A864A-6871-A648-BC82-091CB2E38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FADEB6-2B81-0146-9397-56B07DD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F2B065-71F8-F44B-A264-09A8891A6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0874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C9CCB2D-2A4B-EE49-A9FE-A6CA83CADB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F62B83F-83A9-CE46-B74F-2036FB962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9406D8-31F7-4B41-9274-B4C595513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13A0AAB-1E7C-D145-9AEC-26562B6B0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33F6A5-242D-E840-9CDB-A698B63C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1337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377192-11E1-3742-A006-E26C9BC0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C1CAD8-0631-EF49-83BA-2DD704F74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FCF72A-6174-6941-81A6-18FBC998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50A98A-8178-944C-82F9-61E43F4CF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538702-5F66-1447-B12B-C15E7C61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1841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74A236-AEFF-2D47-A12A-5E7B25A9A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3CBDC59-6244-9847-B9EB-4EA544857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0ECAC6-52F0-014E-9699-622F0A42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D64CEB-6A7D-A744-A8F4-4353BF384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DDEBB7-D81E-3148-B0EF-B49B744EB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1914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75A5C2-4D3A-C747-BF20-F6DC8EA66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856C7D-52C5-B346-9626-F015AB016D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3DA67D8-7C04-1B41-B17D-8690AC047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42F1FA-D808-CC4D-A22D-96D6DC71C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4AA9923-B179-614C-BE92-F8D8D9E19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FF1A276-D310-4A46-8B49-7D5B6C82A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3017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785024-7460-B045-8376-0C49C9822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936C2A-FBFE-B049-8AB2-360E1E09EB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615568-DBB3-C749-954E-5511F573C2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C701B26-1CE2-6E4D-9D54-F94A08D3A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02ED8AE-64EF-4544-910E-2060957A35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E3B52F2-E32B-8E44-A86B-106974DBF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B9B5287-D675-BD44-A4A3-1B389E75F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7C9C5B1-09FE-E74F-B5A6-5DBADC496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2429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BEB7E8-0734-3047-A2D5-41CED9A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853B791-CD80-7B40-A27E-3ECADB3D9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60FBABD-FE03-934B-9849-9CB317361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6E2E9AB-37FA-4F4D-8D14-D37D28DE3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4581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50727B3-A9C0-6D49-BC90-E4CBDAF4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8185317-DC3A-944F-9A25-4F0DC4C85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E13F5D-27D4-5A40-9206-4AFDEE0E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9346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C7D6B4-CC2C-3F4F-8EB5-AA34FB572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6F1C95-2F8D-6D42-BB0F-DF1A02E02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D59474D-CE6B-4B43-9ECA-659B09E552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7CFB700-4CFF-A14E-96C0-22E96B8D1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5D51642-05BA-0B4E-9143-E237E9E13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EF0CF2-B087-9945-BB74-F13395FF3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5481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B68F32-BD8A-2C40-A0AB-622563B23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B3EC298-5A22-3642-9B49-E5F1569E7D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EB52C2-F0DC-5B48-9D76-E0D4E5000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2D32373-FE09-B645-B6B0-5206CAF66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087A876-002A-984A-975C-8A8F6E8F8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A195479-E63E-534F-8FBB-98D72EC2D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2551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3F6319-F87D-EB42-B8FF-71477E2CD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D00A36-68FE-F74A-B1DF-E4800F4D7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DC58DA-99F9-4F40-87AB-A35BDEAA30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639F0-99E7-374F-BACA-372CFF32F54D}" type="datetimeFigureOut">
              <a:rPr lang="ru-RU" smtClean="0"/>
              <a:t>03.12.2023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FF612E-F1DD-C544-94D2-B5F548FEB7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E54497-4A32-1C47-A137-43C5B0EC7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E9172-7164-5244-B158-02A04E6E02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4150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emf"/><Relationship Id="rId11" Type="http://schemas.openxmlformats.org/officeDocument/2006/relationships/image" Target="../media/image9.emf"/><Relationship Id="rId5" Type="http://schemas.openxmlformats.org/officeDocument/2006/relationships/image" Target="../media/image4.emf"/><Relationship Id="rId10" Type="http://schemas.openxmlformats.org/officeDocument/2006/relationships/image" Target="../media/image8.emf"/><Relationship Id="rId4" Type="http://schemas.openxmlformats.org/officeDocument/2006/relationships/image" Target="../media/image3.emf"/><Relationship Id="rId9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7" Type="http://schemas.openxmlformats.org/officeDocument/2006/relationships/image" Target="../media/image21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A4CEE5-4D00-EB4C-92FC-95EB10EF9A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Managing Ambiguity in Regression Ensembles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F5A5E93-0A5B-3749-A34A-FC7B7C3568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Yuri </a:t>
            </a:r>
            <a:r>
              <a:rPr lang="en-US" dirty="0" err="1"/>
              <a:t>Zelenkov</a:t>
            </a:r>
            <a:endParaRPr lang="en-US" dirty="0"/>
          </a:p>
          <a:p>
            <a:r>
              <a:rPr lang="en-US" dirty="0"/>
              <a:t>Graduate School of Business</a:t>
            </a:r>
          </a:p>
          <a:p>
            <a:r>
              <a:rPr lang="en-US" sz="1800" dirty="0"/>
              <a:t>HSE University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70820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FB75B6D-9C91-2F40-5092-7F32BD67D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797"/>
            <a:ext cx="12050139" cy="601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994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EC8F3EE-082A-0B27-E892-7D1894347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35" y="238821"/>
            <a:ext cx="11665151" cy="562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937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05935FA-760E-0F4C-97FC-44741E5D1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0588" y="965199"/>
            <a:ext cx="6766078" cy="49276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800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7474AF-699D-C047-848D-081BF9C7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taxonomy</a:t>
            </a:r>
            <a:endParaRPr lang="ru-RU" dirty="0"/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C691BC7A-CB9B-4642-BFDB-26E9389BF14A}"/>
              </a:ext>
            </a:extLst>
          </p:cNvPr>
          <p:cNvSpPr/>
          <p:nvPr/>
        </p:nvSpPr>
        <p:spPr>
          <a:xfrm>
            <a:off x="4959038" y="1962764"/>
            <a:ext cx="2582562" cy="48633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Tree based ensembles</a:t>
            </a: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6FD4ADEF-0B7D-E84A-B8A6-5A02F90E0FC4}"/>
              </a:ext>
            </a:extLst>
          </p:cNvPr>
          <p:cNvSpPr/>
          <p:nvPr/>
        </p:nvSpPr>
        <p:spPr>
          <a:xfrm>
            <a:off x="1812328" y="2902981"/>
            <a:ext cx="2582562" cy="59620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Diversity-based</a:t>
            </a: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EE749F94-137A-FB48-8577-CCAC8B7B342F}"/>
              </a:ext>
            </a:extLst>
          </p:cNvPr>
          <p:cNvSpPr/>
          <p:nvPr/>
        </p:nvSpPr>
        <p:spPr>
          <a:xfrm>
            <a:off x="7941276" y="2902981"/>
            <a:ext cx="2912073" cy="59620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Complementarity-based</a:t>
            </a:r>
            <a:endParaRPr lang="ru-RU" dirty="0">
              <a:solidFill>
                <a:srgbClr val="0070C0"/>
              </a:solidFill>
            </a:endParaRPr>
          </a:p>
        </p:txBody>
      </p:sp>
      <p:cxnSp>
        <p:nvCxnSpPr>
          <p:cNvPr id="26" name="Соединительная линия уступом 25">
            <a:extLst>
              <a:ext uri="{FF2B5EF4-FFF2-40B4-BE49-F238E27FC236}">
                <a16:creationId xmlns:a16="http://schemas.microsoft.com/office/drawing/2014/main" id="{3E5F6144-D0AE-5855-743A-48E8FFF59C41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rot="5400000">
            <a:off x="4450021" y="1102683"/>
            <a:ext cx="453886" cy="31467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Соединительная линия уступом 28">
            <a:extLst>
              <a:ext uri="{FF2B5EF4-FFF2-40B4-BE49-F238E27FC236}">
                <a16:creationId xmlns:a16="http://schemas.microsoft.com/office/drawing/2014/main" id="{7992F6B6-FECA-DC6F-D3B2-878344D8F836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 rot="16200000" flipH="1">
            <a:off x="7596873" y="1102541"/>
            <a:ext cx="453886" cy="31469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Скругленный прямоугольник 36">
            <a:extLst>
              <a:ext uri="{FF2B5EF4-FFF2-40B4-BE49-F238E27FC236}">
                <a16:creationId xmlns:a16="http://schemas.microsoft.com/office/drawing/2014/main" id="{E12B3A4F-D6A1-3A30-68A2-73F9BD0662DE}"/>
              </a:ext>
            </a:extLst>
          </p:cNvPr>
          <p:cNvSpPr/>
          <p:nvPr/>
        </p:nvSpPr>
        <p:spPr>
          <a:xfrm>
            <a:off x="304800" y="3887488"/>
            <a:ext cx="1635290" cy="38140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70C0"/>
                </a:solidFill>
              </a:rPr>
              <a:t>Random Subspaces</a:t>
            </a:r>
            <a:endParaRPr lang="ru-RU" sz="1400" dirty="0">
              <a:solidFill>
                <a:srgbClr val="0070C0"/>
              </a:solidFill>
            </a:endParaRPr>
          </a:p>
        </p:txBody>
      </p:sp>
      <p:sp>
        <p:nvSpPr>
          <p:cNvPr id="38" name="Скругленный прямоугольник 37">
            <a:extLst>
              <a:ext uri="{FF2B5EF4-FFF2-40B4-BE49-F238E27FC236}">
                <a16:creationId xmlns:a16="http://schemas.microsoft.com/office/drawing/2014/main" id="{09A3FCB1-80F2-E3DA-DD2F-A24024EE510C}"/>
              </a:ext>
            </a:extLst>
          </p:cNvPr>
          <p:cNvSpPr/>
          <p:nvPr/>
        </p:nvSpPr>
        <p:spPr>
          <a:xfrm>
            <a:off x="3627046" y="3887488"/>
            <a:ext cx="1137683" cy="38140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70C0"/>
                </a:solidFill>
              </a:rPr>
              <a:t>Bagging</a:t>
            </a:r>
            <a:endParaRPr lang="ru-RU" sz="1400" dirty="0">
              <a:solidFill>
                <a:srgbClr val="0070C0"/>
              </a:solidFill>
            </a:endParaRPr>
          </a:p>
        </p:txBody>
      </p:sp>
      <p:sp>
        <p:nvSpPr>
          <p:cNvPr id="39" name="Скругленный прямоугольник 38">
            <a:extLst>
              <a:ext uri="{FF2B5EF4-FFF2-40B4-BE49-F238E27FC236}">
                <a16:creationId xmlns:a16="http://schemas.microsoft.com/office/drawing/2014/main" id="{40B8F85D-607A-FE14-F123-91CF8994EB75}"/>
              </a:ext>
            </a:extLst>
          </p:cNvPr>
          <p:cNvSpPr/>
          <p:nvPr/>
        </p:nvSpPr>
        <p:spPr>
          <a:xfrm>
            <a:off x="8534150" y="3887488"/>
            <a:ext cx="1726324" cy="3814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70C0"/>
                </a:solidFill>
              </a:rPr>
              <a:t>Gradient Boosting</a:t>
            </a:r>
            <a:endParaRPr lang="ru-RU" sz="1400" dirty="0">
              <a:solidFill>
                <a:srgbClr val="0070C0"/>
              </a:solidFill>
            </a:endParaRPr>
          </a:p>
        </p:txBody>
      </p:sp>
      <p:sp>
        <p:nvSpPr>
          <p:cNvPr id="40" name="Скругленный прямоугольник 39">
            <a:extLst>
              <a:ext uri="{FF2B5EF4-FFF2-40B4-BE49-F238E27FC236}">
                <a16:creationId xmlns:a16="http://schemas.microsoft.com/office/drawing/2014/main" id="{64D47577-DEE9-D2F8-1AD7-A2A418B45EF5}"/>
              </a:ext>
            </a:extLst>
          </p:cNvPr>
          <p:cNvSpPr/>
          <p:nvPr/>
        </p:nvSpPr>
        <p:spPr>
          <a:xfrm>
            <a:off x="2051630" y="3887488"/>
            <a:ext cx="1463876" cy="38140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70C0"/>
                </a:solidFill>
              </a:rPr>
              <a:t>Random Forest</a:t>
            </a:r>
            <a:endParaRPr lang="ru-RU" sz="1400" dirty="0">
              <a:solidFill>
                <a:srgbClr val="0070C0"/>
              </a:solidFill>
            </a:endParaRPr>
          </a:p>
        </p:txBody>
      </p: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7D5F3962-EC81-9F07-6A9B-BAF05384176B}"/>
              </a:ext>
            </a:extLst>
          </p:cNvPr>
          <p:cNvCxnSpPr>
            <a:cxnSpLocks/>
            <a:stCxn id="4" idx="2"/>
            <a:endCxn id="37" idx="0"/>
          </p:cNvCxnSpPr>
          <p:nvPr/>
        </p:nvCxnSpPr>
        <p:spPr>
          <a:xfrm flipH="1">
            <a:off x="1122445" y="3499187"/>
            <a:ext cx="1981164" cy="388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77A62184-2FC8-954C-1E72-757EE030E521}"/>
              </a:ext>
            </a:extLst>
          </p:cNvPr>
          <p:cNvCxnSpPr>
            <a:cxnSpLocks/>
            <a:stCxn id="4" idx="2"/>
            <a:endCxn id="38" idx="0"/>
          </p:cNvCxnSpPr>
          <p:nvPr/>
        </p:nvCxnSpPr>
        <p:spPr>
          <a:xfrm>
            <a:off x="3103609" y="3499187"/>
            <a:ext cx="1092279" cy="388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>
            <a:extLst>
              <a:ext uri="{FF2B5EF4-FFF2-40B4-BE49-F238E27FC236}">
                <a16:creationId xmlns:a16="http://schemas.microsoft.com/office/drawing/2014/main" id="{87F48FC7-2387-D28B-A1E0-413C1702B7D5}"/>
              </a:ext>
            </a:extLst>
          </p:cNvPr>
          <p:cNvCxnSpPr>
            <a:cxnSpLocks/>
            <a:stCxn id="4" idx="2"/>
            <a:endCxn id="40" idx="0"/>
          </p:cNvCxnSpPr>
          <p:nvPr/>
        </p:nvCxnSpPr>
        <p:spPr>
          <a:xfrm flipH="1">
            <a:off x="2783568" y="3499187"/>
            <a:ext cx="320041" cy="388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 стрелкой 49">
            <a:extLst>
              <a:ext uri="{FF2B5EF4-FFF2-40B4-BE49-F238E27FC236}">
                <a16:creationId xmlns:a16="http://schemas.microsoft.com/office/drawing/2014/main" id="{D7A665BB-82AA-20DE-AC21-9A6DD67AD15F}"/>
              </a:ext>
            </a:extLst>
          </p:cNvPr>
          <p:cNvCxnSpPr>
            <a:cxnSpLocks/>
            <a:stCxn id="6" idx="2"/>
            <a:endCxn id="39" idx="0"/>
          </p:cNvCxnSpPr>
          <p:nvPr/>
        </p:nvCxnSpPr>
        <p:spPr>
          <a:xfrm flipH="1">
            <a:off x="9397312" y="3499187"/>
            <a:ext cx="1" cy="388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Скругленный прямоугольник 54">
            <a:extLst>
              <a:ext uri="{FF2B5EF4-FFF2-40B4-BE49-F238E27FC236}">
                <a16:creationId xmlns:a16="http://schemas.microsoft.com/office/drawing/2014/main" id="{80713397-3D11-E193-3F36-FA598D9E061E}"/>
              </a:ext>
            </a:extLst>
          </p:cNvPr>
          <p:cNvSpPr/>
          <p:nvPr/>
        </p:nvSpPr>
        <p:spPr>
          <a:xfrm>
            <a:off x="5558603" y="3887488"/>
            <a:ext cx="1726324" cy="38140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70C0"/>
                </a:solidFill>
              </a:rPr>
              <a:t>Iterated Bagging</a:t>
            </a:r>
            <a:endParaRPr lang="ru-RU" sz="1400" dirty="0">
              <a:solidFill>
                <a:srgbClr val="0070C0"/>
              </a:solidFill>
            </a:endParaRPr>
          </a:p>
        </p:txBody>
      </p:sp>
      <p:sp>
        <p:nvSpPr>
          <p:cNvPr id="56" name="Скругленный прямоугольник 55">
            <a:extLst>
              <a:ext uri="{FF2B5EF4-FFF2-40B4-BE49-F238E27FC236}">
                <a16:creationId xmlns:a16="http://schemas.microsoft.com/office/drawing/2014/main" id="{FCD9703B-C956-209D-7463-214EA6A21A8C}"/>
              </a:ext>
            </a:extLst>
          </p:cNvPr>
          <p:cNvSpPr/>
          <p:nvPr/>
        </p:nvSpPr>
        <p:spPr>
          <a:xfrm>
            <a:off x="5558200" y="4431444"/>
            <a:ext cx="1726324" cy="3814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70C0"/>
                </a:solidFill>
              </a:rPr>
              <a:t>Stochastic GB</a:t>
            </a:r>
            <a:endParaRPr lang="ru-RU" sz="1400" dirty="0">
              <a:solidFill>
                <a:srgbClr val="0070C0"/>
              </a:solidFill>
            </a:endParaRPr>
          </a:p>
        </p:txBody>
      </p:sp>
      <p:sp>
        <p:nvSpPr>
          <p:cNvPr id="57" name="Скругленный прямоугольник 56">
            <a:extLst>
              <a:ext uri="{FF2B5EF4-FFF2-40B4-BE49-F238E27FC236}">
                <a16:creationId xmlns:a16="http://schemas.microsoft.com/office/drawing/2014/main" id="{DEB54C75-82F8-FC99-2B91-1E51CF096983}"/>
              </a:ext>
            </a:extLst>
          </p:cNvPr>
          <p:cNvSpPr/>
          <p:nvPr/>
        </p:nvSpPr>
        <p:spPr>
          <a:xfrm>
            <a:off x="5558603" y="4968812"/>
            <a:ext cx="1726324" cy="3814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70C0"/>
                </a:solidFill>
              </a:rPr>
              <a:t>Dart</a:t>
            </a:r>
            <a:endParaRPr lang="ru-RU" sz="1400" dirty="0">
              <a:solidFill>
                <a:srgbClr val="0070C0"/>
              </a:solidFill>
            </a:endParaRPr>
          </a:p>
        </p:txBody>
      </p:sp>
      <p:cxnSp>
        <p:nvCxnSpPr>
          <p:cNvPr id="72" name="Прямая со стрелкой 71">
            <a:extLst>
              <a:ext uri="{FF2B5EF4-FFF2-40B4-BE49-F238E27FC236}">
                <a16:creationId xmlns:a16="http://schemas.microsoft.com/office/drawing/2014/main" id="{544788A8-59F6-23CC-67FE-E86DE5024AD2}"/>
              </a:ext>
            </a:extLst>
          </p:cNvPr>
          <p:cNvCxnSpPr>
            <a:stCxn id="38" idx="3"/>
            <a:endCxn id="55" idx="1"/>
          </p:cNvCxnSpPr>
          <p:nvPr/>
        </p:nvCxnSpPr>
        <p:spPr>
          <a:xfrm>
            <a:off x="4764729" y="4078188"/>
            <a:ext cx="7938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Прямая со стрелкой 73">
            <a:extLst>
              <a:ext uri="{FF2B5EF4-FFF2-40B4-BE49-F238E27FC236}">
                <a16:creationId xmlns:a16="http://schemas.microsoft.com/office/drawing/2014/main" id="{EC021D33-65C7-9C2B-7EC1-61576B9F17C2}"/>
              </a:ext>
            </a:extLst>
          </p:cNvPr>
          <p:cNvCxnSpPr>
            <a:stCxn id="39" idx="1"/>
            <a:endCxn id="56" idx="3"/>
          </p:cNvCxnSpPr>
          <p:nvPr/>
        </p:nvCxnSpPr>
        <p:spPr>
          <a:xfrm flipH="1">
            <a:off x="7284524" y="4078188"/>
            <a:ext cx="1249626" cy="543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Прямая со стрелкой 75">
            <a:extLst>
              <a:ext uri="{FF2B5EF4-FFF2-40B4-BE49-F238E27FC236}">
                <a16:creationId xmlns:a16="http://schemas.microsoft.com/office/drawing/2014/main" id="{41A116D2-0618-360F-A4EB-968462CD7A07}"/>
              </a:ext>
            </a:extLst>
          </p:cNvPr>
          <p:cNvCxnSpPr>
            <a:stCxn id="39" idx="1"/>
            <a:endCxn id="57" idx="3"/>
          </p:cNvCxnSpPr>
          <p:nvPr/>
        </p:nvCxnSpPr>
        <p:spPr>
          <a:xfrm flipH="1">
            <a:off x="7284927" y="4078188"/>
            <a:ext cx="1249223" cy="10813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Скругленный прямоугольник 78">
            <a:extLst>
              <a:ext uri="{FF2B5EF4-FFF2-40B4-BE49-F238E27FC236}">
                <a16:creationId xmlns:a16="http://schemas.microsoft.com/office/drawing/2014/main" id="{D774B535-7E35-E0DF-4F8D-2A23DA30BEFA}"/>
              </a:ext>
            </a:extLst>
          </p:cNvPr>
          <p:cNvSpPr/>
          <p:nvPr/>
        </p:nvSpPr>
        <p:spPr>
          <a:xfrm>
            <a:off x="5558200" y="5512767"/>
            <a:ext cx="1726324" cy="3814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70C0"/>
                </a:solidFill>
              </a:rPr>
              <a:t>Managing Ambiguity</a:t>
            </a:r>
            <a:endParaRPr lang="ru-RU" sz="1400" dirty="0">
              <a:solidFill>
                <a:srgbClr val="0070C0"/>
              </a:solidFill>
            </a:endParaRPr>
          </a:p>
        </p:txBody>
      </p:sp>
      <p:cxnSp>
        <p:nvCxnSpPr>
          <p:cNvPr id="81" name="Соединительная линия уступом 80">
            <a:extLst>
              <a:ext uri="{FF2B5EF4-FFF2-40B4-BE49-F238E27FC236}">
                <a16:creationId xmlns:a16="http://schemas.microsoft.com/office/drawing/2014/main" id="{776700EF-2561-394D-3B30-114A49CD6BB3}"/>
              </a:ext>
            </a:extLst>
          </p:cNvPr>
          <p:cNvCxnSpPr>
            <a:stCxn id="39" idx="2"/>
            <a:endCxn id="79" idx="3"/>
          </p:cNvCxnSpPr>
          <p:nvPr/>
        </p:nvCxnSpPr>
        <p:spPr>
          <a:xfrm rot="5400000">
            <a:off x="7623629" y="3929783"/>
            <a:ext cx="1434579" cy="21127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Соединительная линия уступом 82">
            <a:extLst>
              <a:ext uri="{FF2B5EF4-FFF2-40B4-BE49-F238E27FC236}">
                <a16:creationId xmlns:a16="http://schemas.microsoft.com/office/drawing/2014/main" id="{51B7C822-498C-6546-D2E5-DE22FF3FD9AD}"/>
              </a:ext>
            </a:extLst>
          </p:cNvPr>
          <p:cNvCxnSpPr>
            <a:stCxn id="38" idx="2"/>
            <a:endCxn id="79" idx="1"/>
          </p:cNvCxnSpPr>
          <p:nvPr/>
        </p:nvCxnSpPr>
        <p:spPr>
          <a:xfrm rot="16200000" flipH="1">
            <a:off x="4159755" y="4305021"/>
            <a:ext cx="1434579" cy="136231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263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24FEF4-579E-6A42-AD7F-099E5E9C9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 Decomposition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3A2CC37-A9E7-484F-A658-BEBBBBA4C692}"/>
              </a:ext>
            </a:extLst>
          </p:cNvPr>
          <p:cNvSpPr/>
          <p:nvPr/>
        </p:nvSpPr>
        <p:spPr>
          <a:xfrm>
            <a:off x="626076" y="1969013"/>
            <a:ext cx="107277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Let </a:t>
            </a:r>
            <a:r>
              <a:rPr lang="en" i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" i="1" baseline="-25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be an ensemble of </a:t>
            </a:r>
            <a:r>
              <a:rPr lang="en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regressors </a:t>
            </a:r>
            <a:r>
              <a:rPr lang="en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" i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1…</a:t>
            </a:r>
            <a:r>
              <a:rPr lang="en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i.e. </a:t>
            </a:r>
            <a:r>
              <a:rPr lang="en" i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" i="1" baseline="-25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convex combination of the individual estimators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860673-EDE1-B94D-A66D-171B06A75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872" y="2616670"/>
            <a:ext cx="6362700" cy="10668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54F7E6B-EDC5-C647-A88F-3AB2103A1FB3}"/>
              </a:ext>
            </a:extLst>
          </p:cNvPr>
          <p:cNvSpPr/>
          <p:nvPr/>
        </p:nvSpPr>
        <p:spPr>
          <a:xfrm>
            <a:off x="737287" y="3919491"/>
            <a:ext cx="104085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(</a:t>
            </a:r>
            <a:r>
              <a:rPr lang="en" dirty="0">
                <a:solidFill>
                  <a:srgbClr val="00248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Krogh &amp; </a:t>
            </a:r>
            <a:r>
              <a:rPr lang="en" dirty="0" err="1">
                <a:solidFill>
                  <a:srgbClr val="00248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Vedelsby</a:t>
            </a:r>
            <a:r>
              <a:rPr lang="e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" dirty="0">
                <a:solidFill>
                  <a:srgbClr val="00248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1995</a:t>
            </a:r>
            <a:r>
              <a:rPr lang="e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), at an arbitrary single data point the quadratic error of the ensemble can be decomposed into two terms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99A5249-9C9F-024B-BBE1-9BCCBED51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9872" y="4686766"/>
            <a:ext cx="6832600" cy="115570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3EEBF22-0490-F849-BA29-B876EAB834E2}"/>
              </a:ext>
            </a:extLst>
          </p:cNvPr>
          <p:cNvSpPr/>
          <p:nvPr/>
        </p:nvSpPr>
        <p:spPr>
          <a:xfrm>
            <a:off x="24089" y="6492875"/>
            <a:ext cx="1219199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40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Krogh, A. and </a:t>
            </a:r>
            <a:r>
              <a:rPr lang="en" sz="1400" dirty="0" err="1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Vedelsby</a:t>
            </a:r>
            <a:r>
              <a:rPr lang="en" sz="140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J. </a:t>
            </a:r>
            <a:r>
              <a:rPr lang="en" sz="1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(1995) </a:t>
            </a:r>
            <a:r>
              <a:rPr lang="en" sz="140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 ensembles, cross validation, and active learning. In Advances in neural information processing systems, pp. 231–238.</a:t>
            </a:r>
          </a:p>
        </p:txBody>
      </p:sp>
      <p:sp>
        <p:nvSpPr>
          <p:cNvPr id="9" name="Закрывающая фигурная скобка 8">
            <a:extLst>
              <a:ext uri="{FF2B5EF4-FFF2-40B4-BE49-F238E27FC236}">
                <a16:creationId xmlns:a16="http://schemas.microsoft.com/office/drawing/2014/main" id="{623BA4DC-AA4E-184B-8907-9A3D99D29C87}"/>
              </a:ext>
            </a:extLst>
          </p:cNvPr>
          <p:cNvSpPr/>
          <p:nvPr/>
        </p:nvSpPr>
        <p:spPr>
          <a:xfrm rot="5400000">
            <a:off x="5496738" y="5031345"/>
            <a:ext cx="234696" cy="1276864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Закрывающая фигурная скобка 9">
            <a:extLst>
              <a:ext uri="{FF2B5EF4-FFF2-40B4-BE49-F238E27FC236}">
                <a16:creationId xmlns:a16="http://schemas.microsoft.com/office/drawing/2014/main" id="{6D5B5F59-B8A0-754B-87E8-6F8C690A891F}"/>
              </a:ext>
            </a:extLst>
          </p:cNvPr>
          <p:cNvSpPr/>
          <p:nvPr/>
        </p:nvSpPr>
        <p:spPr>
          <a:xfrm rot="5400000">
            <a:off x="7765147" y="5031343"/>
            <a:ext cx="234696" cy="1276864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B3C4C1-D482-6044-917B-5AF2ADCE828A}"/>
              </a:ext>
            </a:extLst>
          </p:cNvPr>
          <p:cNvSpPr txBox="1"/>
          <p:nvPr/>
        </p:nvSpPr>
        <p:spPr>
          <a:xfrm>
            <a:off x="5077448" y="5787123"/>
            <a:ext cx="11138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weighted error</a:t>
            </a:r>
            <a:endParaRPr lang="ru-RU" sz="1200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57F199-5D9F-2647-AF38-8A4882D03BF8}"/>
              </a:ext>
            </a:extLst>
          </p:cNvPr>
          <p:cNvSpPr txBox="1"/>
          <p:nvPr/>
        </p:nvSpPr>
        <p:spPr>
          <a:xfrm>
            <a:off x="7325547" y="5794576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ambiguity</a:t>
            </a:r>
            <a:endParaRPr lang="ru-RU" sz="1200" dirty="0">
              <a:solidFill>
                <a:srgbClr val="FF0000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8D342E6-EED3-264D-9D1B-1C699BCDDCF7}"/>
              </a:ext>
            </a:extLst>
          </p:cNvPr>
          <p:cNvSpPr/>
          <p:nvPr/>
        </p:nvSpPr>
        <p:spPr>
          <a:xfrm>
            <a:off x="2232561" y="4686766"/>
            <a:ext cx="7623958" cy="14884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5493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13EE5F-B08B-B34B-ABDD-608A3B76D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Mathematical Formulation - 1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C4384B9-A29D-CAA6-69A8-4B24009A874D}"/>
                  </a:ext>
                </a:extLst>
              </p:cNvPr>
              <p:cNvSpPr txBox="1"/>
              <p:nvPr/>
            </p:nvSpPr>
            <p:spPr>
              <a:xfrm>
                <a:off x="747944" y="2308398"/>
                <a:ext cx="4522328" cy="20362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Problem    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  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⊂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,   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⊂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ℝ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Loss function    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Convex ensemble</a:t>
                </a:r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C4384B9-A29D-CAA6-69A8-4B24009A87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944" y="2308398"/>
                <a:ext cx="4522328" cy="2036263"/>
              </a:xfrm>
              <a:prstGeom prst="rect">
                <a:avLst/>
              </a:prstGeom>
              <a:blipFill>
                <a:blip r:embed="rId3"/>
                <a:stretch>
                  <a:fillRect l="-1401" t="-617" b="-30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06D8EC0-9071-AAB3-BAA4-333DAED63B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3283" y="3107349"/>
            <a:ext cx="2341118" cy="39970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8AC62DB-A3BD-2D99-D59E-6631AA5556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8473" y="3614880"/>
            <a:ext cx="1749476" cy="92940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ED9FDE3-5E1B-F21B-EC41-FB5E62CD52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5185" y="4544289"/>
            <a:ext cx="3795087" cy="929409"/>
          </a:xfrm>
          <a:prstGeom prst="rect">
            <a:avLst/>
          </a:prstGeom>
        </p:spPr>
      </p:pic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5DEBF049-7403-3DA4-CC24-B69FA76D7812}"/>
              </a:ext>
            </a:extLst>
          </p:cNvPr>
          <p:cNvCxnSpPr>
            <a:cxnSpLocks/>
          </p:cNvCxnSpPr>
          <p:nvPr/>
        </p:nvCxnSpPr>
        <p:spPr>
          <a:xfrm>
            <a:off x="5640512" y="2243331"/>
            <a:ext cx="0" cy="3936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1FC2ABE-CB27-22E7-E561-F17C9A16DC2B}"/>
                  </a:ext>
                </a:extLst>
              </p:cNvPr>
              <p:cNvSpPr txBox="1"/>
              <p:nvPr/>
            </p:nvSpPr>
            <p:spPr>
              <a:xfrm>
                <a:off x="6096000" y="2147992"/>
                <a:ext cx="5714197" cy="9925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Suppose, we have an ensemble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−1)</m:t>
                        </m:r>
                      </m:sup>
                    </m:sSubSup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trained estimators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we want to add a new estimator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 minimize the total error: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1FC2ABE-CB27-22E7-E561-F17C9A16DC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147992"/>
                <a:ext cx="5714197" cy="992579"/>
              </a:xfrm>
              <a:prstGeom prst="rect">
                <a:avLst/>
              </a:prstGeom>
              <a:blipFill>
                <a:blip r:embed="rId7"/>
                <a:stretch>
                  <a:fillRect l="-889" b="-75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DB5281D-E595-E436-4815-53454A4B34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80801" y="3107349"/>
            <a:ext cx="3571035" cy="74503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E3DB5C6-4260-0B63-C00C-DE558CCBA6F9}"/>
              </a:ext>
            </a:extLst>
          </p:cNvPr>
          <p:cNvSpPr txBox="1"/>
          <p:nvPr/>
        </p:nvSpPr>
        <p:spPr>
          <a:xfrm>
            <a:off x="6010753" y="4225996"/>
            <a:ext cx="61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 </a:t>
            </a:r>
            <a:endParaRPr lang="ru-RU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24F12AD-4157-7119-2860-8924188717F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10045" y="4223766"/>
            <a:ext cx="1102919" cy="30779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AA11C6F-D5CB-EC3B-8844-99A97605D346}"/>
              </a:ext>
            </a:extLst>
          </p:cNvPr>
          <p:cNvSpPr txBox="1"/>
          <p:nvPr/>
        </p:nvSpPr>
        <p:spPr>
          <a:xfrm>
            <a:off x="7601665" y="4159995"/>
            <a:ext cx="8823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thus</a:t>
            </a:r>
            <a:endParaRPr lang="ru-RU" dirty="0"/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6BF4B34-0C3F-F80C-B921-6B6379F0BBE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51421" y="3927102"/>
            <a:ext cx="3666371" cy="835118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CE4F7EAC-9470-D08C-3C1B-20E738BF3B0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29953" y="5046009"/>
            <a:ext cx="5026238" cy="128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07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13EE5F-B08B-B34B-ABDD-608A3B76D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Mathematical Formulation - 2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7EF2910-BBF0-933A-7E67-039FB589EAB0}"/>
                  </a:ext>
                </a:extLst>
              </p:cNvPr>
              <p:cNvSpPr txBox="1"/>
              <p:nvPr/>
            </p:nvSpPr>
            <p:spPr>
              <a:xfrm>
                <a:off x="568692" y="1690688"/>
                <a:ext cx="6486625" cy="46825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𝐿</m:t>
                      </m:r>
                      <m:d>
                        <m:dPr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ru-RU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𝑀</m:t>
                                  </m:r>
                                </m:e>
                              </m:d>
                            </m:sup>
                          </m:sSubSup>
                        </m:e>
                      </m:d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ru-RU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𝑀</m:t>
                                  </m:r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−1</m:t>
                                  </m:r>
                                </m:num>
                                <m:den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𝑀</m:t>
                                  </m:r>
                                </m:den>
                              </m:f>
                              <m:sSubSup>
                                <m:sSubSupPr>
                                  <m:ctrlPr>
                                    <a:rPr lang="ru-RU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ru-RU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𝑀</m:t>
                                      </m:r>
                                      <m: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−1</m:t>
                                      </m:r>
                                    </m:e>
                                  </m:d>
                                </m:sup>
                              </m:sSubSup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ru-RU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𝑀</m:t>
                                  </m:r>
                                </m:den>
                              </m:f>
                              <m:sSub>
                                <m:sSubPr>
                                  <m:ctrlPr>
                                    <a:rPr lang="ru-RU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𝑀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ru-RU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ru-RU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ru-RU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𝑀</m:t>
                                      </m:r>
                                    </m:e>
                                  </m:d>
                                </m:sup>
                              </m:sSubSup>
                            </m:e>
                          </m:d>
                        </m:num>
                        <m:den>
                          <m: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sub>
                          </m:sSub>
                        </m:den>
                      </m:f>
                      <m:r>
                        <a:rPr lang="ru-RU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f>
                        <m:fPr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𝑀</m:t>
                          </m:r>
                        </m:den>
                      </m:f>
                      <m:d>
                        <m:dPr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num>
                            <m:den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ru-RU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𝑀</m:t>
                                  </m:r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sup>
                          </m:sSubSup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den>
                          </m:f>
                          <m:sSub>
                            <m:sSubPr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sub>
                          </m:sSub>
                        </m:e>
                      </m:d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=0</m:t>
                      </m:r>
                    </m:oMath>
                  </m:oMathPara>
                </a14:m>
                <a:endParaRPr lang="ru-RU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1800" i="1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ru-RU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8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𝑀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𝑀𝑦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d>
                        <m:dPr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𝑀</m:t>
                          </m:r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e>
                      </m:d>
                      <m:sSubSup>
                        <m:sSubSupPr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sub>
                        <m:sup>
                          <m:d>
                            <m:dPr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e>
                          </m:d>
                        </m:sup>
                      </m:sSubSup>
                    </m:oMath>
                  </m:oMathPara>
                </a14:m>
                <a:endParaRPr lang="ru-RU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1800" i="1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n-US" sz="1800" kern="1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As</a:t>
                </a:r>
                <a:endParaRPr lang="ru-RU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sub>
                        <m:sup>
                          <m:d>
                            <m:dPr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e>
                          </m:d>
                        </m:sup>
                      </m:sSubSup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𝑀</m:t>
                          </m:r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𝑀</m:t>
                          </m:r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  <m:e>
                          <m:sSub>
                            <m:sSubPr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ru-RU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1800" kern="1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Then  </a:t>
                </a:r>
                <a:endParaRPr lang="ru-RU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8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𝑀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𝑀𝑦</m:t>
                      </m:r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𝑀</m:t>
                          </m:r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  <m:e>
                          <m:sSub>
                            <m:sSubPr>
                              <m:ctrlPr>
                                <a:rPr lang="ru-RU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ru-RU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7EF2910-BBF0-933A-7E67-039FB589EA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692" y="1690688"/>
                <a:ext cx="6486625" cy="4682564"/>
              </a:xfrm>
              <a:prstGeom prst="rect">
                <a:avLst/>
              </a:prstGeom>
              <a:blipFill>
                <a:blip r:embed="rId3"/>
                <a:stretch>
                  <a:fillRect l="-781" b="-2729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DA69FA0-2838-B78E-C6D4-9613C9D49A22}"/>
                  </a:ext>
                </a:extLst>
              </p:cNvPr>
              <p:cNvSpPr txBox="1"/>
              <p:nvPr/>
            </p:nvSpPr>
            <p:spPr>
              <a:xfrm>
                <a:off x="7055317" y="3477972"/>
                <a:ext cx="18622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Target to train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accent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ru-RU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DA69FA0-2838-B78E-C6D4-9613C9D49A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5317" y="3477972"/>
                <a:ext cx="1862241" cy="369332"/>
              </a:xfrm>
              <a:prstGeom prst="rect">
                <a:avLst/>
              </a:prstGeom>
              <a:blipFill>
                <a:blip r:embed="rId4"/>
                <a:stretch>
                  <a:fillRect l="-2703" t="-10345" b="-2413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F6DAF778-9F1F-292B-218F-4C6CF8DDD29A}"/>
              </a:ext>
            </a:extLst>
          </p:cNvPr>
          <p:cNvCxnSpPr/>
          <p:nvPr/>
        </p:nvCxnSpPr>
        <p:spPr>
          <a:xfrm flipH="1">
            <a:off x="5322771" y="3662638"/>
            <a:ext cx="17325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2126B28A-56CC-5523-F3A0-1E3B8E1417E6}"/>
              </a:ext>
            </a:extLst>
          </p:cNvPr>
          <p:cNvCxnSpPr>
            <a:stCxn id="6" idx="1"/>
          </p:cNvCxnSpPr>
          <p:nvPr/>
        </p:nvCxnSpPr>
        <p:spPr>
          <a:xfrm flipH="1">
            <a:off x="4822257" y="3662638"/>
            <a:ext cx="2233060" cy="2247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A9FD17C-3F52-6AFA-B475-C12728F4E7BA}"/>
              </a:ext>
            </a:extLst>
          </p:cNvPr>
          <p:cNvSpPr/>
          <p:nvPr/>
        </p:nvSpPr>
        <p:spPr>
          <a:xfrm>
            <a:off x="2290813" y="3477972"/>
            <a:ext cx="3031958" cy="50090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5160B8AB-5521-8A0F-9742-76DD9D8F571E}"/>
              </a:ext>
            </a:extLst>
          </p:cNvPr>
          <p:cNvSpPr/>
          <p:nvPr/>
        </p:nvSpPr>
        <p:spPr>
          <a:xfrm>
            <a:off x="2839453" y="5447899"/>
            <a:ext cx="1982803" cy="9253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32D43AF-677B-1915-F92E-BF505093B923}"/>
              </a:ext>
            </a:extLst>
          </p:cNvPr>
          <p:cNvSpPr txBox="1"/>
          <p:nvPr/>
        </p:nvSpPr>
        <p:spPr>
          <a:xfrm>
            <a:off x="5698558" y="5634588"/>
            <a:ext cx="50043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can also be shown that this expression can be obtained from the equality of error and ambiguity, Eq. 1.</a:t>
            </a:r>
          </a:p>
        </p:txBody>
      </p:sp>
    </p:spTree>
    <p:extLst>
      <p:ext uri="{BB962C8B-B14F-4D97-AF65-F5344CB8AC3E}">
        <p14:creationId xmlns:p14="http://schemas.microsoft.com/office/powerpoint/2010/main" val="956148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Заголовок 25">
            <a:extLst>
              <a:ext uri="{FF2B5EF4-FFF2-40B4-BE49-F238E27FC236}">
                <a16:creationId xmlns:a16="http://schemas.microsoft.com/office/drawing/2014/main" id="{176BFEAC-8BF9-4A49-8ECD-AD9AF1AC2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Ambiguity Algorithm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545AFAB-F536-8D43-B587-FC697F62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034" y="2312107"/>
            <a:ext cx="5541733" cy="29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541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AF0C0A-1B9E-9C4A-9A1D-AFD6CF6C3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Dataset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FF2562B6-5F36-DB47-8A0D-A65D5912CA4B}"/>
                  </a:ext>
                </a:extLst>
              </p:cNvPr>
              <p:cNvSpPr/>
              <p:nvPr/>
            </p:nvSpPr>
            <p:spPr>
              <a:xfrm>
                <a:off x="555753" y="1508372"/>
                <a:ext cx="7053361" cy="18774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" sz="1600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Inputs </a:t>
                </a:r>
                <a:r>
                  <a:rPr lang="en" sz="1600" i="1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" sz="1600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are independent features uniformly distributed on the interval [0, 1]. The output </a:t>
                </a:r>
                <a:r>
                  <a:rPr lang="en" sz="1600" i="1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" sz="1600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is created according to the formula:</a:t>
                </a:r>
              </a:p>
              <a:p>
                <a:endParaRPr lang="en" sz="1600" dirty="0">
                  <a:solidFill>
                    <a:srgbClr val="1D1F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=10</m:t>
                    </m:r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+20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−0.5)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+10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+5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𝑛𝑜𝑖𝑠𝑒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(0,1)</a:t>
                </a:r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" sz="1600" dirty="0">
                  <a:solidFill>
                    <a:srgbClr val="1D1F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" sz="1600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 of the </a:t>
                </a:r>
                <a:r>
                  <a:rPr lang="en" sz="1600" i="1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 </a:t>
                </a:r>
                <a:r>
                  <a:rPr lang="en" sz="1600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features features, only 5 are actually used to compute </a:t>
                </a:r>
                <a:r>
                  <a:rPr lang="en" sz="1600" i="1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" sz="1600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The remaining features are independent of </a:t>
                </a:r>
                <a:r>
                  <a:rPr lang="en" sz="1600" i="1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" sz="1600" dirty="0">
                    <a:solidFill>
                      <a:srgbClr val="1D1F2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en" sz="1600" b="0" i="0" u="none" strike="noStrike" dirty="0">
                  <a:solidFill>
                    <a:srgbClr val="1D1F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Прямоугольник 3">
                <a:extLst>
                  <a:ext uri="{FF2B5EF4-FFF2-40B4-BE49-F238E27FC236}">
                    <a16:creationId xmlns:a16="http://schemas.microsoft.com/office/drawing/2014/main" id="{FF2562B6-5F36-DB47-8A0D-A65D5912CA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753" y="1508372"/>
                <a:ext cx="7053361" cy="1877437"/>
              </a:xfrm>
              <a:prstGeom prst="rect">
                <a:avLst/>
              </a:prstGeom>
              <a:blipFill>
                <a:blip r:embed="rId2"/>
                <a:stretch>
                  <a:fillRect l="-359" t="-671" r="-539" b="-335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5E9405A-FAED-5042-9459-15B7FCBA7BF9}"/>
              </a:ext>
            </a:extLst>
          </p:cNvPr>
          <p:cNvSpPr/>
          <p:nvPr/>
        </p:nvSpPr>
        <p:spPr>
          <a:xfrm>
            <a:off x="555753" y="3472192"/>
            <a:ext cx="106400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sklearn.datasets.make_friedman1</a:t>
            </a:r>
            <a:r>
              <a:rPr lang="en-US" sz="14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i="1" dirty="0" err="1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n_samples</a:t>
            </a:r>
            <a:r>
              <a:rPr lang="en-US" sz="1400" i="1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=10000</a:t>
            </a:r>
            <a:r>
              <a:rPr lang="en-US" sz="14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1400" i="1" dirty="0" err="1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n_features</a:t>
            </a:r>
            <a:r>
              <a:rPr lang="en-US" sz="1400" i="1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=20</a:t>
            </a:r>
            <a:r>
              <a:rPr lang="en-US" sz="14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1400" i="1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noise=0.1</a:t>
            </a:r>
            <a:r>
              <a:rPr lang="en-US" sz="14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1400" i="1" dirty="0" err="1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US" sz="1400" i="1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=101</a:t>
            </a:r>
            <a:r>
              <a:rPr lang="en-US" sz="14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DBC76E0-06D0-2A4B-A019-84E537BC1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2903" y="1233291"/>
            <a:ext cx="3241287" cy="219571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F7C7C0B-FCEB-711E-45AF-D3CB018D8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4896" y="3866353"/>
            <a:ext cx="5958366" cy="299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028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BA9E3E-AD5E-66A3-2450-DD6B1EE86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with Gradient Boosting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35138E-1A5C-D414-4BB0-14D108676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438" y="1592244"/>
            <a:ext cx="7784470" cy="516539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7293B2-F890-9507-FC48-D415C4B0A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09" y="3249805"/>
            <a:ext cx="3439099" cy="84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815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D9054F-A843-5541-A0EC-7BD23FAC7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769"/>
            <a:ext cx="4968906" cy="1331529"/>
          </a:xfrm>
        </p:spPr>
        <p:txBody>
          <a:bodyPr>
            <a:normAutofit/>
          </a:bodyPr>
          <a:lstStyle/>
          <a:p>
            <a:r>
              <a:rPr lang="en-US" sz="3200" dirty="0"/>
              <a:t>Comparison with </a:t>
            </a:r>
            <a:br>
              <a:rPr lang="en-US" sz="3200" dirty="0"/>
            </a:br>
            <a:r>
              <a:rPr lang="en-US" sz="3200" dirty="0"/>
              <a:t>Random Forest</a:t>
            </a:r>
            <a:endParaRPr lang="ru-RU" sz="32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57CED3-D350-AF4A-B9FF-9B95EA4B3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28" y="1716677"/>
            <a:ext cx="3304216" cy="113648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6EA117-E857-9748-A6A7-4427B8474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128" y="2853159"/>
            <a:ext cx="3304216" cy="65951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16717E9-4765-1846-AEA0-CB1795A1D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42" y="4002641"/>
            <a:ext cx="2668330" cy="41875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6D1982D-8268-3442-B730-2E97EA2917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448" y="4532348"/>
            <a:ext cx="2578524" cy="363297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6B1CF99-3D17-4147-BDF1-9903FF52D95F}"/>
              </a:ext>
            </a:extLst>
          </p:cNvPr>
          <p:cNvSpPr/>
          <p:nvPr/>
        </p:nvSpPr>
        <p:spPr>
          <a:xfrm>
            <a:off x="315685" y="5620877"/>
            <a:ext cx="38501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train_test_split</a:t>
            </a:r>
            <a:r>
              <a:rPr lang="en-US" sz="14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i="1" dirty="0" err="1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test_size</a:t>
            </a:r>
            <a:r>
              <a:rPr lang="en-US" sz="14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0.25)</a:t>
            </a:r>
            <a:endParaRPr 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9C7F9EE7-F671-6248-ABEA-B69DF38FD9E0}"/>
              </a:ext>
            </a:extLst>
          </p:cNvPr>
          <p:cNvSpPr/>
          <p:nvPr/>
        </p:nvSpPr>
        <p:spPr>
          <a:xfrm>
            <a:off x="315685" y="3875673"/>
            <a:ext cx="3276601" cy="11208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B5966D0-A1DF-ABA7-96CC-385BF7A526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5432" y="404500"/>
            <a:ext cx="7378452" cy="30245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DDF3017-1579-542D-A2DD-BFBDE8073D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5433" y="3575236"/>
            <a:ext cx="7378452" cy="304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69960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376</Words>
  <Application>Microsoft Macintosh PowerPoint</Application>
  <PresentationFormat>Широкоэкранный</PresentationFormat>
  <Paragraphs>62</Paragraphs>
  <Slides>12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Courier New</vt:lpstr>
      <vt:lpstr>Times New Roman</vt:lpstr>
      <vt:lpstr>Тема Office</vt:lpstr>
      <vt:lpstr>Managing Ambiguity in Regression Ensembles</vt:lpstr>
      <vt:lpstr>Ensemble taxonomy</vt:lpstr>
      <vt:lpstr>Ambiguity Decomposition</vt:lpstr>
      <vt:lpstr>Mathematical Formulation - 1</vt:lpstr>
      <vt:lpstr>Mathematical Formulation - 2</vt:lpstr>
      <vt:lpstr>Managing Ambiguity Algorithm</vt:lpstr>
      <vt:lpstr>Synthetic Dataset</vt:lpstr>
      <vt:lpstr>Comparison with Gradient Boosting</vt:lpstr>
      <vt:lpstr>Comparison with  Random Forest</vt:lpstr>
      <vt:lpstr>Презентация PowerPoint</vt:lpstr>
      <vt:lpstr>Презентация PowerPoint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Managing Ambiguity in Regression Ensembles</dc:title>
  <dc:creator>Юрий Зеленков</dc:creator>
  <cp:lastModifiedBy>Зеленков Юрий Александрович</cp:lastModifiedBy>
  <cp:revision>17</cp:revision>
  <dcterms:created xsi:type="dcterms:W3CDTF">2019-04-03T11:34:41Z</dcterms:created>
  <dcterms:modified xsi:type="dcterms:W3CDTF">2023-12-03T10:26:08Z</dcterms:modified>
</cp:coreProperties>
</file>